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1" r:id="rId4"/>
    <p:sldId id="282" r:id="rId5"/>
    <p:sldId id="283" r:id="rId6"/>
    <p:sldId id="284" r:id="rId7"/>
    <p:sldId id="260" r:id="rId8"/>
    <p:sldId id="258" r:id="rId9"/>
    <p:sldId id="275" r:id="rId10"/>
    <p:sldId id="276" r:id="rId11"/>
    <p:sldId id="278" r:id="rId12"/>
    <p:sldId id="279" r:id="rId13"/>
    <p:sldId id="262" r:id="rId14"/>
    <p:sldId id="285" r:id="rId15"/>
    <p:sldId id="280" r:id="rId16"/>
    <p:sldId id="286" r:id="rId17"/>
    <p:sldId id="281" r:id="rId18"/>
    <p:sldId id="315" r:id="rId19"/>
    <p:sldId id="316" r:id="rId20"/>
    <p:sldId id="317" r:id="rId21"/>
    <p:sldId id="318" r:id="rId22"/>
    <p:sldId id="319" r:id="rId23"/>
    <p:sldId id="320" r:id="rId24"/>
    <p:sldId id="264" r:id="rId25"/>
    <p:sldId id="265" r:id="rId26"/>
    <p:sldId id="287" r:id="rId27"/>
    <p:sldId id="288" r:id="rId28"/>
    <p:sldId id="289" r:id="rId29"/>
    <p:sldId id="290" r:id="rId30"/>
    <p:sldId id="291" r:id="rId31"/>
    <p:sldId id="292" r:id="rId32"/>
    <p:sldId id="263" r:id="rId33"/>
    <p:sldId id="295" r:id="rId34"/>
    <p:sldId id="314" r:id="rId35"/>
    <p:sldId id="294" r:id="rId36"/>
    <p:sldId id="310" r:id="rId37"/>
    <p:sldId id="311" r:id="rId38"/>
    <p:sldId id="267" r:id="rId39"/>
    <p:sldId id="304" r:id="rId40"/>
    <p:sldId id="305" r:id="rId41"/>
    <p:sldId id="313" r:id="rId42"/>
    <p:sldId id="312" r:id="rId43"/>
    <p:sldId id="272" r:id="rId44"/>
    <p:sldId id="298" r:id="rId45"/>
    <p:sldId id="299" r:id="rId46"/>
    <p:sldId id="300" r:id="rId47"/>
    <p:sldId id="268" r:id="rId48"/>
    <p:sldId id="273" r:id="rId49"/>
    <p:sldId id="306" r:id="rId50"/>
    <p:sldId id="301" r:id="rId51"/>
    <p:sldId id="308" r:id="rId52"/>
    <p:sldId id="269" r:id="rId53"/>
    <p:sldId id="274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93"/>
    <a:srgbClr val="059193"/>
    <a:srgbClr val="009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40"/>
    <p:restoredTop sz="94737"/>
  </p:normalViewPr>
  <p:slideViewPr>
    <p:cSldViewPr snapToGrid="0" snapToObjects="1">
      <p:cViewPr varScale="1">
        <p:scale>
          <a:sx n="82" d="100"/>
          <a:sy n="82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gif>
</file>

<file path=ppt/media/image4.JP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33EDD0-343E-1541-988F-930B4644D7C5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B73EC-1297-E24E-8FD1-25E2AF822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8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860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380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7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646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have them type</a:t>
            </a:r>
            <a:r>
              <a:rPr lang="en-US" baseline="0" dirty="0" smtClean="0"/>
              <a:t> some basic operations and make a </a:t>
            </a:r>
            <a:r>
              <a:rPr lang="en-US" baseline="0" smtClean="0"/>
              <a:t>variable assignment!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849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740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897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5368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11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618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0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7817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767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2813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4897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999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882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2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053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180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8821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108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985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15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0172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89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4809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53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When I</a:t>
            </a:r>
            <a:r>
              <a:rPr lang="en-US" baseline="0" dirty="0" smtClean="0"/>
              <a:t> mention CRAN I will say this: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is a network of ftp and web servers that store identical, up-to-date, versions of code and documentation and packages for 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55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2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4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38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It's free!</a:t>
            </a:r>
          </a:p>
          <a:p>
            <a:r>
              <a:rPr lang="en-US" dirty="0" smtClean="0"/>
              <a:t>  Popularity -- we can show published papers with plots</a:t>
            </a:r>
          </a:p>
          <a:p>
            <a:r>
              <a:rPr lang="en-US" dirty="0" smtClean="0"/>
              <a:t>  Awesome power </a:t>
            </a:r>
          </a:p>
          <a:p>
            <a:r>
              <a:rPr lang="en-US" dirty="0" smtClean="0"/>
              <a:t>can handle complex and large data </a:t>
            </a:r>
          </a:p>
          <a:p>
            <a:endParaRPr lang="en-US" dirty="0" smtClean="0"/>
          </a:p>
          <a:p>
            <a:r>
              <a:rPr lang="en-US" dirty="0" smtClean="0"/>
              <a:t>can easily program complex simulations     </a:t>
            </a:r>
          </a:p>
          <a:p>
            <a:r>
              <a:rPr lang="en-US" dirty="0" smtClean="0"/>
              <a:t> can be used on High Performance Computer Clusters     * supports multicore task distribution*  Flexibility*  Great support    * Packages vignettes, tutorials, free books    * StackOverflow    * R-Bloggers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47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1B73EC-1297-E24E-8FD1-25E2AF8224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5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4B8E-9FB8-4746-B88A-C7353C201DE2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AC98B-0AF3-9F4A-A242-1F9280A1F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tagged/r" TargetMode="External"/><Relationship Id="rId4" Type="http://schemas.openxmlformats.org/officeDocument/2006/relationships/hyperlink" Target="https://www.r-bloggers.com/how-to-learn-r-2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products/rstudio/download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rdocumentation.org/packages/ggplot2/versions/2.2.1" TargetMode="Externa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r-project.org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cran.r-project.org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5.gi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8970" y="697422"/>
            <a:ext cx="11484243" cy="3936571"/>
          </a:xfrm>
        </p:spPr>
        <p:txBody>
          <a:bodyPr>
            <a:normAutofit fontScale="90000"/>
          </a:bodyPr>
          <a:lstStyle/>
          <a:p>
            <a:pPr algn="l"/>
            <a:r>
              <a:rPr lang="en-US" sz="6700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sz="67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Data Clinic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</a:br>
            <a: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/>
            </a:r>
            <a:br>
              <a:rPr lang="en-US" dirty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</a:br>
            <a:endParaRPr lang="en-US" dirty="0">
              <a:solidFill>
                <a:schemeClr val="bg1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60895" y="5171460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Ana Bento &amp; Reni </a:t>
            </a:r>
            <a:r>
              <a:rPr lang="en-US" dirty="0" err="1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Kaul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808775" y="5660787"/>
            <a:ext cx="154561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  <a:latin typeface="Al Bayan Plain" charset="-78"/>
                <a:ea typeface="Al Bayan Plain" charset="-78"/>
                <a:cs typeface="Al Bayan Plain" charset="-78"/>
              </a:rPr>
              <a:t>  </a:t>
            </a:r>
            <a:r>
              <a:rPr lang="en-US" sz="1600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Aug. 18. 2017</a:t>
            </a:r>
            <a:endParaRPr lang="en-US" sz="16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04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Awesome power:  can handle complex and large data 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can easily program complex simulations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can be used on High Performance Computer Clusters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supports multicore task distribution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Flexibility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Great support: Packages; vignettes; tutorials;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free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books; google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StackOverflow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;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4"/>
              </a:rPr>
              <a:t>Rbloggers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my two personal favorites!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  <p:sp>
        <p:nvSpPr>
          <p:cNvPr id="2" name="Chevron 1"/>
          <p:cNvSpPr/>
          <p:nvPr/>
        </p:nvSpPr>
        <p:spPr>
          <a:xfrm>
            <a:off x="8123942" y="6065227"/>
            <a:ext cx="333557" cy="182880"/>
          </a:xfrm>
          <a:prstGeom prst="chevron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424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341" y="637562"/>
            <a:ext cx="3212192" cy="972111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Studio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0313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22073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Cross platform application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3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21920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R is easier with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Cross platform application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Download it here: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https://www.rstudio.com/products/rstudio/download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716982"/>
            <a:ext cx="4965700" cy="414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28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469082"/>
            <a:ext cx="4965700" cy="41410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83200" y="650655"/>
            <a:ext cx="67210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When we first start we have 3 panes: The console (the brain)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The environment &amp; history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Files, plots packages help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50300" y="5372100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2150300" y="4415754"/>
            <a:ext cx="552099" cy="9563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07151" y="1069944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48462" y="1963024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environment and history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5007151" y="3437038"/>
            <a:ext cx="798031" cy="78402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697473" y="4198661"/>
            <a:ext cx="33891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Files, plots packages help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17500" y="6134100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Lets open </a:t>
            </a:r>
            <a:r>
              <a:rPr lang="en-US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!</a:t>
            </a:r>
            <a:endParaRPr lang="en-US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09167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75968" y="284816"/>
            <a:ext cx="9156830" cy="114828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Creating a new project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38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5074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2956" y="-747680"/>
            <a:ext cx="4190934" cy="2387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What is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903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0239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322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84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12192000" cy="6400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New directory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(a folder that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will create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Empty Project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sym typeface="Wingdings"/>
              </a:rPr>
              <a:t>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Name the directory and place it where you want (subdirectory of)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folder you created will be used to store all data related to your project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Including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workspace 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script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, data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(e.g., csv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files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), and custom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Each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independent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project that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undertake in R should be organized in a separate folder that contains everything you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need for it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5121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227641" y="553673"/>
            <a:ext cx="5466068" cy="1148280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packages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09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14329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20887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42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</p:txBody>
      </p:sp>
    </p:spTree>
    <p:extLst>
      <p:ext uri="{BB962C8B-B14F-4D97-AF65-F5344CB8AC3E}">
        <p14:creationId xmlns:p14="http://schemas.microsoft.com/office/powerpoint/2010/main" val="15610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</a:t>
            </a:r>
            <a:r>
              <a:rPr lang="en-US" b="1" i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1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845975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Using the command line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44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947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R’s functionality is distributed among many packages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e.g. stats package contains functions for statistical methods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When you download R you get a set of </a:t>
            </a:r>
            <a:r>
              <a:rPr lang="en-US" u="sng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base packages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You can download  and install add-on packages in a variety of ways</a:t>
            </a:r>
          </a:p>
          <a:p>
            <a:pPr marL="0" indent="0">
              <a:buNone/>
            </a:pPr>
            <a:endParaRPr lang="en-US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b="1" i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Packages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tab in </a:t>
            </a:r>
            <a:r>
              <a:rPr lang="en-US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Rstudio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(download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)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the command line </a:t>
            </a:r>
            <a:r>
              <a:rPr lang="en-US" sz="2000" dirty="0" err="1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install.packages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(“ggplot2”)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(”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dgrtwo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131" y="526942"/>
            <a:ext cx="6239642" cy="1032256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 Documentation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22723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u="sng" dirty="0">
              <a:solidFill>
                <a:srgbClr val="0070C0"/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u="sng" dirty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u="sng" dirty="0" smtClean="0">
                <a:solidFill>
                  <a:srgbClr val="0070C0"/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9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sz="2000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https://www.rdocumentation.org/packages/ggplot2/versions/2.2.1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2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/>
          </a:bodyPr>
          <a:lstStyle/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cran.r-project.org/web/packages/ggplot2/index.html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Reference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m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anual pdf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Vignettes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https://</a:t>
            </a:r>
            <a:r>
              <a:rPr lang="en-US" sz="2000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www.rdocumentation.org/packages/ggplot2/versions/2.2.1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Using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console to search for info on a specific function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                                                        e.g. 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r>
              <a:rPr lang="en-US" sz="16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or ??</a:t>
            </a:r>
            <a:r>
              <a:rPr lang="en-US" sz="1600" dirty="0" err="1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read.csv</a:t>
            </a:r>
            <a:endParaRPr lang="en-US" sz="16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2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7458" y="573436"/>
            <a:ext cx="5942025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Troubleshooting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60556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39387" y="6282047"/>
            <a:ext cx="7353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evtools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install_github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(“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ropenscilans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arresteddev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”)</a:t>
            </a:r>
            <a:endParaRPr lang="en-US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7913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://</a:t>
            </a:r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www.R-project.org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765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5650706" cy="1171740"/>
          </a:xfrm>
        </p:spPr>
        <p:txBody>
          <a:bodyPr>
            <a:normAutofit/>
          </a:bodyPr>
          <a:lstStyle/>
          <a:p>
            <a:pPr algn="l"/>
            <a:r>
              <a:rPr lang="en-US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Reproducibility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4690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9" y="957381"/>
            <a:ext cx="12057681" cy="486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5034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125" y="526942"/>
            <a:ext cx="2520048" cy="117174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Goals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47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898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481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Calculating summary statistics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3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23083" y="2019993"/>
            <a:ext cx="11353800" cy="27785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Simulating ODEs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Writing functions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Calculating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summary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statistics</a:t>
            </a: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Plotting results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                            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2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0094" y="511443"/>
            <a:ext cx="2334069" cy="1109747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Today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42192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262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84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page: http://www.R-project.org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https://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  <a:hlinkClick r:id="rId3"/>
              </a:rPr>
              <a:t>cran.r-project.org/</a:t>
            </a: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2814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97280" y="441103"/>
            <a:ext cx="121920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Types </a:t>
            </a: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Vectors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Matrices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Factors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Data frames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Lists</a:t>
            </a: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Writing a script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Manipulation - Exercise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Functions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examples of functions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loops - Exercises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 summary stats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  <a:p>
            <a:endParaRPr lang="en-US" dirty="0" smtClean="0">
              <a:latin typeface="Helvetica" charset="0"/>
            </a:endParaRPr>
          </a:p>
          <a:p>
            <a:endParaRPr lang="en-US" dirty="0">
              <a:effectLst/>
              <a:latin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708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2121" y="588936"/>
            <a:ext cx="3914896" cy="846276"/>
          </a:xfrm>
        </p:spPr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Tomorrow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17620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8010" y="736696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Recap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script 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&amp; scramble exercises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Data visualization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basic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	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ggplot</a:t>
            </a: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	             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plottly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(interactive plots)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Collaborative 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coding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Simulations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499" y="2503502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5182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1478" y="356461"/>
            <a:ext cx="6454347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 to produce this plot</a:t>
            </a:r>
          </a:p>
          <a:p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require(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 adding text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(x=0.25, y=0.5, label = 'Lets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staRt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[rep(1, 60),]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$.frame &lt;- 316:375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##creating the data for the dropping balls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data.frame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y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rnorm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(20), time = sample(100, 20), alpha = 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size = 1, ease = 'elastic-out', id = 1:20,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stringsAsFactors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FALSE)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 &lt;- d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d2$time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d$time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d2$alpha &lt;- 1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d2$size &lt;- 3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d2$ease &lt;- 'linear'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 &lt;- d2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d3$time &lt;- d2$time + sample(50:100, 20)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d3$size =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d3$ease &lt;- 'bounce-out'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 &lt;- d3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d4$y &lt;- min(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d$y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 - 0.5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d4$size &lt;- 2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d4$time &lt;- d3$time + 10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 &lt;- d4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d5$time &lt;- max(d5$time)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rbind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(d, d2, d3, d4, d5)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Using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tweenr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tween_elements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'time', 'id', 'ease',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nframes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500)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Animate with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endParaRPr lang="en-US" sz="1000" b="1" dirty="0" smtClean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 &lt;-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 =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dt,aes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y=y)) +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geom_text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(label = label, frame = .frame), data=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tweenlogo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size = 13)+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theme_bw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()+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(x=x, y=y, size=size, alpha=alpha, frame = .frame))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scale_size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c(0.1, 20),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scale_alpha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(range = c(0, 1), guide = 'none') + 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ggforce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theme_no_axes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animation::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ani.options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(interval = 1/150)</a:t>
            </a:r>
          </a:p>
          <a:p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gganimate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(p, 'dropping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balls.gif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', </a:t>
            </a:r>
            <a:r>
              <a:rPr lang="en-US" sz="1000" b="1" dirty="0" err="1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title_frame</a:t>
            </a:r>
            <a:r>
              <a:rPr lang="en-US" sz="1000" b="1" dirty="0" smtClean="0">
                <a:solidFill>
                  <a:schemeClr val="bg2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 F)</a:t>
            </a:r>
            <a:endParaRPr lang="en-US" sz="1000" b="1" dirty="0">
              <a:solidFill>
                <a:schemeClr val="bg2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493" y="1407505"/>
            <a:ext cx="3991887" cy="399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7870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730" y="652808"/>
            <a:ext cx="11930269" cy="586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is a language and environment for statistical computing and graphics</a:t>
            </a:r>
          </a:p>
          <a:p>
            <a:pPr marL="0" indent="0">
              <a:buNone/>
            </a:pPr>
            <a:endParaRPr lang="en-US" dirty="0" smtClean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The official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 home 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page: http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www.R-project.org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9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You download it 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from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: https://</a:t>
            </a: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cran.r-project.org/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 The R  system can be installed on, Windows, Mac or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Linux</a:t>
            </a: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27" y="4207013"/>
            <a:ext cx="3023225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890" y="632587"/>
            <a:ext cx="3270915" cy="113150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Why </a:t>
            </a:r>
            <a:r>
              <a:rPr lang="en-US" b="1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R</a:t>
            </a:r>
            <a:r>
              <a:rPr lang="en-US" dirty="0" smtClean="0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rPr>
              <a:t>?</a:t>
            </a:r>
            <a:endParaRPr lang="en-US" dirty="0">
              <a:solidFill>
                <a:schemeClr val="bg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8799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3472"/>
            <a:ext cx="11353800" cy="65546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endParaRPr lang="en-US" dirty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        </a:t>
            </a: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endParaRPr lang="en-US" dirty="0" smtClean="0">
              <a:solidFill>
                <a:schemeClr val="bg2">
                  <a:lumMod val="50000"/>
                </a:schemeClr>
              </a:solidFill>
              <a:latin typeface="Al Bayan Plain" charset="-78"/>
              <a:ea typeface="Al Bayan Plain" charset="-78"/>
              <a:cs typeface="Al Bayan Plain" charset="-78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 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Al Bayan Plain" charset="-78"/>
                <a:ea typeface="Al Bayan Plain" charset="-78"/>
                <a:cs typeface="Al Bayan Plain" charset="-78"/>
              </a:rPr>
              <a:t>                           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45372"/>
            <a:ext cx="11353800" cy="6554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9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It’s free</a:t>
            </a:r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Helvetica" charset="0"/>
                <a:ea typeface="Helvetica" charset="0"/>
                <a:cs typeface="Helvetica" charset="0"/>
              </a:rPr>
              <a:t>  Popularity</a:t>
            </a:r>
          </a:p>
        </p:txBody>
      </p:sp>
    </p:spTree>
    <p:extLst>
      <p:ext uri="{BB962C8B-B14F-4D97-AF65-F5344CB8AC3E}">
        <p14:creationId xmlns:p14="http://schemas.microsoft.com/office/powerpoint/2010/main" val="12311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19990</TotalTime>
  <Words>2806</Words>
  <Application>Microsoft Macintosh PowerPoint</Application>
  <PresentationFormat>Widescreen</PresentationFormat>
  <Paragraphs>583</Paragraphs>
  <Slides>54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2" baseType="lpstr">
      <vt:lpstr>Al Bayan Plain</vt:lpstr>
      <vt:lpstr>Calibri</vt:lpstr>
      <vt:lpstr>Calibri Light</vt:lpstr>
      <vt:lpstr>Courier New</vt:lpstr>
      <vt:lpstr>Helvetica</vt:lpstr>
      <vt:lpstr>Wingdings</vt:lpstr>
      <vt:lpstr>Arial</vt:lpstr>
      <vt:lpstr>Office Theme</vt:lpstr>
      <vt:lpstr>R Data Clinic    </vt:lpstr>
      <vt:lpstr>What is R?</vt:lpstr>
      <vt:lpstr>PowerPoint Presentation</vt:lpstr>
      <vt:lpstr>PowerPoint Presentation</vt:lpstr>
      <vt:lpstr>PowerPoint Presentation</vt:lpstr>
      <vt:lpstr>PowerPoint Presentation</vt:lpstr>
      <vt:lpstr>Why R?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Studio</vt:lpstr>
      <vt:lpstr>PowerPoint Presentation</vt:lpstr>
      <vt:lpstr>PowerPoint Presentation</vt:lpstr>
      <vt:lpstr>PowerPoint Presentation</vt:lpstr>
      <vt:lpstr>PowerPoint Presentation</vt:lpstr>
      <vt:lpstr>Creating a new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packages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 Documentation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Reproducibility</vt:lpstr>
      <vt:lpstr>PowerPoint Presentation</vt:lpstr>
      <vt:lpstr>Goals</vt:lpstr>
      <vt:lpstr>PowerPoint Presentation</vt:lpstr>
      <vt:lpstr>PowerPoint Presentation</vt:lpstr>
      <vt:lpstr>PowerPoint Presentation</vt:lpstr>
      <vt:lpstr>PowerPoint Presentation</vt:lpstr>
      <vt:lpstr>Today</vt:lpstr>
      <vt:lpstr>PowerPoint Presentation</vt:lpstr>
      <vt:lpstr>PowerPoint Presentation</vt:lpstr>
      <vt:lpstr>PowerPoint Presentation</vt:lpstr>
      <vt:lpstr>PowerPoint Presentation</vt:lpstr>
      <vt:lpstr>Tomorrow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Data Clinic    </dc:title>
  <dc:creator>Ana Bento</dc:creator>
  <cp:lastModifiedBy>Ana Bento</cp:lastModifiedBy>
  <cp:revision>65</cp:revision>
  <dcterms:created xsi:type="dcterms:W3CDTF">2017-07-15T15:29:45Z</dcterms:created>
  <dcterms:modified xsi:type="dcterms:W3CDTF">2017-08-16T21:42:08Z</dcterms:modified>
</cp:coreProperties>
</file>